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9" r:id="rId1"/>
  </p:sldMasterIdLst>
  <p:notesMasterIdLst>
    <p:notesMasterId r:id="rId41"/>
  </p:notesMasterIdLst>
  <p:sldIdLst>
    <p:sldId id="325" r:id="rId2"/>
    <p:sldId id="32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41" r:id="rId15"/>
    <p:sldId id="338" r:id="rId16"/>
    <p:sldId id="342" r:id="rId17"/>
    <p:sldId id="339" r:id="rId18"/>
    <p:sldId id="340" r:id="rId19"/>
    <p:sldId id="343" r:id="rId20"/>
    <p:sldId id="344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64" r:id="rId34"/>
    <p:sldId id="358" r:id="rId35"/>
    <p:sldId id="359" r:id="rId36"/>
    <p:sldId id="360" r:id="rId37"/>
    <p:sldId id="361" r:id="rId38"/>
    <p:sldId id="362" r:id="rId39"/>
    <p:sldId id="36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133" autoAdjust="0"/>
    <p:restoredTop sz="94660"/>
  </p:normalViewPr>
  <p:slideViewPr>
    <p:cSldViewPr snapToGrid="0">
      <p:cViewPr>
        <p:scale>
          <a:sx n="81" d="100"/>
          <a:sy n="81" d="100"/>
        </p:scale>
        <p:origin x="-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9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C28FF-B515-4708-9AE2-9250311410F8}" type="datetimeFigureOut">
              <a:rPr lang="en-US"/>
              <a:pPr/>
              <a:t>2/25/2018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6437F-5B8E-4F48-A60F-9292025C7F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55724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796027F-7875-4030-9381-8BD8C4F21935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796027F-7875-4030-9381-8BD8C4F21935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4509A250-FF31-4206-8172-F9D3106AACB1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29447" y="5287109"/>
            <a:ext cx="2262553" cy="633046"/>
          </a:xfrm>
        </p:spPr>
        <p:txBody>
          <a:bodyPr/>
          <a:lstStyle/>
          <a:p>
            <a:r>
              <a:rPr lang="en-US" dirty="0" smtClean="0"/>
              <a:t>Dr Ajay Nair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ECHOCARDIOGRAPHY IN MITRAL STENOSIS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7" name="Picture 1" descr="C:\Users\remya\Desktop\MS IMAGES\Feigenbaum\Fig 12.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468599">
            <a:off x="520340" y="3108926"/>
            <a:ext cx="2847688" cy="3692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M-Mode Echo</a:t>
            </a:r>
            <a:endParaRPr lang="en-US" dirty="0"/>
          </a:p>
        </p:txBody>
      </p:sp>
      <p:pic>
        <p:nvPicPr>
          <p:cNvPr id="23554" name="Picture 2" descr="C:\Users\remya\Desktop\MS IMAGES\screen-shot-2012-12-14-at-10-48-15-am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6416"/>
            <a:ext cx="6152929" cy="4495800"/>
          </a:xfrm>
          <a:prstGeom prst="rect">
            <a:avLst/>
          </a:prstGeom>
          <a:noFill/>
        </p:spPr>
      </p:pic>
      <p:pic>
        <p:nvPicPr>
          <p:cNvPr id="23555" name="Picture 3" descr="C:\Users\remya\Desktop\MS IMAGES\M mo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7015" y="1"/>
            <a:ext cx="5884985" cy="4326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remya\Desktop\MS IMAGES\Camera\DSC_0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0846"/>
            <a:ext cx="5158154" cy="343981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M-Mode Echo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Increased </a:t>
            </a:r>
            <a:r>
              <a:rPr lang="en-US" dirty="0" err="1" smtClean="0"/>
              <a:t>echogenicity</a:t>
            </a:r>
            <a:endParaRPr lang="en-US" dirty="0" smtClean="0"/>
          </a:p>
          <a:p>
            <a:r>
              <a:rPr lang="en-US" dirty="0" smtClean="0"/>
              <a:t>Decreased Excursion and leaflet separation</a:t>
            </a:r>
          </a:p>
          <a:p>
            <a:r>
              <a:rPr lang="en-US" dirty="0" smtClean="0"/>
              <a:t>Decreased diastolic E-F Slope</a:t>
            </a:r>
          </a:p>
          <a:p>
            <a:pPr>
              <a:buNone/>
            </a:pPr>
            <a:r>
              <a:rPr lang="en-US" dirty="0" smtClean="0"/>
              <a:t>                                              Normal    -     &gt; 60mm/sec</a:t>
            </a:r>
          </a:p>
          <a:p>
            <a:pPr>
              <a:buNone/>
            </a:pPr>
            <a:r>
              <a:rPr lang="en-US" dirty="0" smtClean="0"/>
              <a:t>                                              Severe MS-    &lt;10mm/sec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ASSESMENT OF SEVERITY IN 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LEVEL 1 RECOMMENDATIONS</a:t>
            </a:r>
          </a:p>
          <a:p>
            <a:pPr>
              <a:buNone/>
            </a:pPr>
            <a:r>
              <a:rPr lang="en-US" dirty="0" smtClean="0"/>
              <a:t>1.Pressure Gradient</a:t>
            </a:r>
          </a:p>
          <a:p>
            <a:pPr>
              <a:buNone/>
            </a:pPr>
            <a:r>
              <a:rPr lang="en-US" dirty="0" smtClean="0"/>
              <a:t>2.MVA </a:t>
            </a:r>
            <a:r>
              <a:rPr lang="en-US" dirty="0" err="1" smtClean="0"/>
              <a:t>Planimetry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3.Pressure Half Time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LEVEL 2 RECOMMENDATIONS </a:t>
            </a:r>
          </a:p>
          <a:p>
            <a:pPr>
              <a:buNone/>
            </a:pPr>
            <a:r>
              <a:rPr lang="en-US" dirty="0" smtClean="0"/>
              <a:t>1.Continuity equation</a:t>
            </a:r>
          </a:p>
          <a:p>
            <a:pPr>
              <a:buNone/>
            </a:pPr>
            <a:r>
              <a:rPr lang="en-US" dirty="0" smtClean="0"/>
              <a:t>2.PISA Method</a:t>
            </a:r>
          </a:p>
          <a:p>
            <a:pPr>
              <a:buNone/>
            </a:pPr>
            <a:r>
              <a:rPr lang="en-US" dirty="0" smtClean="0"/>
              <a:t>3.Stress Echocardiography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GRADIENT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Measured in Apical View</a:t>
            </a:r>
          </a:p>
          <a:p>
            <a:r>
              <a:rPr lang="en-US" dirty="0" smtClean="0"/>
              <a:t>Continuous Wave is preferred. Aligned as parallel as possible to the anticipated flow. </a:t>
            </a:r>
          </a:p>
          <a:p>
            <a:r>
              <a:rPr lang="en-US" dirty="0" smtClean="0"/>
              <a:t>Estimation of the gradient is based on Simplified Bernoulli Principle</a:t>
            </a:r>
          </a:p>
          <a:p>
            <a:pPr>
              <a:buNone/>
            </a:pPr>
            <a:r>
              <a:rPr lang="en-US" dirty="0" smtClean="0"/>
              <a:t>    ∆P = 4V</a:t>
            </a:r>
            <a:r>
              <a:rPr lang="en-US" sz="2800" dirty="0" smtClean="0"/>
              <a:t>2</a:t>
            </a:r>
          </a:p>
          <a:p>
            <a:r>
              <a:rPr lang="en-US" sz="2800" dirty="0" smtClean="0"/>
              <a:t>Peak and Mean Pressure Gradients are measured.</a:t>
            </a:r>
          </a:p>
          <a:p>
            <a:r>
              <a:rPr lang="en-US" sz="2800" dirty="0" smtClean="0"/>
              <a:t>Mean Gradient is the more relevant finding.</a:t>
            </a:r>
          </a:p>
          <a:p>
            <a:r>
              <a:rPr lang="en-US" sz="2800" dirty="0" smtClean="0"/>
              <a:t>Peak Gradient is derived from peak mitral velocity, which is influenced by L A Compliance and L V Diastolic Function. 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remya\Desktop\MS IMAGES\Camera\DSC_010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0" y="319088"/>
            <a:ext cx="4000500" cy="59944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7010400" y="1589088"/>
            <a:ext cx="5181600" cy="4572000"/>
          </a:xfrm>
        </p:spPr>
        <p:txBody>
          <a:bodyPr/>
          <a:lstStyle/>
          <a:p>
            <a:r>
              <a:rPr lang="en-US" dirty="0" smtClean="0"/>
              <a:t>Mean Gradient – 4.8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Mean Gradient – 15.7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Mean Gradient – 26.0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Gradient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The Pressure Gradient is dependent on:-Volume Status</a:t>
            </a:r>
          </a:p>
          <a:p>
            <a:pPr>
              <a:buNone/>
            </a:pPr>
            <a:r>
              <a:rPr lang="en-US" sz="2800" dirty="0" smtClean="0"/>
              <a:t>                                                            -Stroke Volume</a:t>
            </a:r>
          </a:p>
          <a:p>
            <a:pPr>
              <a:buNone/>
            </a:pPr>
            <a:r>
              <a:rPr lang="en-US" sz="2800" dirty="0" smtClean="0"/>
              <a:t>                                                            -Heart Rate</a:t>
            </a:r>
          </a:p>
          <a:p>
            <a:pPr>
              <a:buNone/>
            </a:pPr>
            <a:r>
              <a:rPr lang="en-US" sz="2800" dirty="0" smtClean="0"/>
              <a:t>                                                            -Associated MR</a:t>
            </a:r>
          </a:p>
          <a:p>
            <a:endParaRPr lang="en-US" dirty="0" smtClean="0"/>
          </a:p>
          <a:p>
            <a:r>
              <a:rPr lang="en-US" dirty="0" smtClean="0"/>
              <a:t>In AF average of multiple cycles with nearly equal cycle length is measured.</a:t>
            </a:r>
          </a:p>
          <a:p>
            <a:r>
              <a:rPr lang="en-US" dirty="0" smtClean="0"/>
              <a:t>HR at which gradients are measured should be noted.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320800" y="1600200"/>
            <a:ext cx="10871200" cy="4495800"/>
          </a:xfrm>
        </p:spPr>
        <p:txBody>
          <a:bodyPr/>
          <a:lstStyle/>
          <a:p>
            <a:r>
              <a:rPr lang="en-US" dirty="0" err="1" smtClean="0"/>
              <a:t>Atrial</a:t>
            </a:r>
            <a:r>
              <a:rPr lang="en-US" dirty="0" smtClean="0"/>
              <a:t> Fibrillation</a:t>
            </a:r>
            <a:endParaRPr lang="en-US" dirty="0"/>
          </a:p>
        </p:txBody>
      </p:sp>
      <p:pic>
        <p:nvPicPr>
          <p:cNvPr id="26626" name="Picture 2" descr="C:\Users\remya\Desktop\MS IMAGES\Camera\DSC_0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6245" y="375138"/>
            <a:ext cx="4324893" cy="6487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emya\Desktop\MS IMAGES\P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631" y="2203938"/>
            <a:ext cx="3286857" cy="328685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HALF TIME  (PHT)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 measure of the rate of decay of mitral valve gradient.</a:t>
            </a:r>
          </a:p>
          <a:p>
            <a:endParaRPr lang="en-US" dirty="0" smtClean="0"/>
          </a:p>
          <a:p>
            <a:r>
              <a:rPr lang="en-US" dirty="0" smtClean="0"/>
              <a:t>Time in </a:t>
            </a:r>
            <a:r>
              <a:rPr lang="en-US" dirty="0" err="1" smtClean="0"/>
              <a:t>miliseconds</a:t>
            </a:r>
            <a:r>
              <a:rPr lang="en-US" dirty="0" smtClean="0"/>
              <a:t> at which the initial instantaneous pressure gradient declines to one half of its maximal value.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MVA = 220/PHT</a:t>
            </a:r>
          </a:p>
          <a:p>
            <a:endParaRPr lang="en-US" dirty="0" smtClean="0"/>
          </a:p>
          <a:p>
            <a:r>
              <a:rPr lang="en-US" dirty="0" smtClean="0"/>
              <a:t>PHT is affected by any factor that changes either LA Driving Pressure or LV Compliance and pressure. –LVH</a:t>
            </a:r>
          </a:p>
          <a:p>
            <a:pPr>
              <a:buNone/>
            </a:pPr>
            <a:r>
              <a:rPr lang="en-US" dirty="0" smtClean="0"/>
              <a:t>                  -AR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320800" y="1600200"/>
            <a:ext cx="10871200" cy="4495800"/>
          </a:xfrm>
        </p:spPr>
        <p:txBody>
          <a:bodyPr/>
          <a:lstStyle/>
          <a:p>
            <a:r>
              <a:rPr lang="en-US" dirty="0" smtClean="0"/>
              <a:t>Ski Slope Appearance</a:t>
            </a:r>
            <a:endParaRPr lang="en-US" dirty="0"/>
          </a:p>
        </p:txBody>
      </p:sp>
      <p:pic>
        <p:nvPicPr>
          <p:cNvPr id="25602" name="Picture 2" descr="C:\Users\remya\Desktop\MS IMAGES\Ski slo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8154" y="550985"/>
            <a:ext cx="7033844" cy="5275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affecting PHT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LA pressure decline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ASD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Stiff LA: LA pressure drops rapidly and PHT is shortened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b="1" dirty="0" smtClean="0"/>
              <a:t>LV pressure rise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AR:LV fills from another source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Stiff LV:LV pressure may rise more rapidly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i="1" dirty="0" smtClean="0"/>
              <a:t>All of these result in overestimation of MVA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RHEUMATIC HEART DISEASE</a:t>
            </a:r>
          </a:p>
          <a:p>
            <a:r>
              <a:rPr lang="en-US" dirty="0" smtClean="0"/>
              <a:t>CONGENITAL M.S</a:t>
            </a:r>
          </a:p>
          <a:p>
            <a:r>
              <a:rPr lang="en-US" dirty="0" smtClean="0"/>
              <a:t>DEGENRATIVE M.S</a:t>
            </a:r>
          </a:p>
          <a:p>
            <a:r>
              <a:rPr lang="en-US" dirty="0" smtClean="0"/>
              <a:t>OTHERS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PHT after BMV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PHT is inaccurate soon after BMV</a:t>
            </a:r>
          </a:p>
          <a:p>
            <a:endParaRPr lang="en-US" dirty="0" smtClean="0"/>
          </a:p>
          <a:p>
            <a:r>
              <a:rPr lang="en-US" dirty="0" smtClean="0"/>
              <a:t>Usually increase in mean gradient is compensated by a decrease in compliance</a:t>
            </a:r>
          </a:p>
          <a:p>
            <a:endParaRPr lang="en-US" dirty="0" smtClean="0"/>
          </a:p>
          <a:p>
            <a:r>
              <a:rPr lang="en-US" dirty="0" smtClean="0"/>
              <a:t>Immediately after BMV there is discrepancy between decrease in mitral gradient and increase in net compliance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MVA by </a:t>
            </a:r>
            <a:r>
              <a:rPr lang="en-US" dirty="0" err="1" smtClean="0"/>
              <a:t>planimetry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Considered the reference measurement</a:t>
            </a:r>
          </a:p>
          <a:p>
            <a:r>
              <a:rPr lang="en-US" dirty="0" smtClean="0"/>
              <a:t>PSAX View</a:t>
            </a:r>
          </a:p>
          <a:p>
            <a:r>
              <a:rPr lang="en-US" dirty="0" smtClean="0"/>
              <a:t>Includes the open </a:t>
            </a:r>
            <a:r>
              <a:rPr lang="en-US" dirty="0" err="1" smtClean="0"/>
              <a:t>commisures</a:t>
            </a:r>
            <a:endParaRPr lang="en-US" dirty="0"/>
          </a:p>
        </p:txBody>
      </p:sp>
      <p:pic>
        <p:nvPicPr>
          <p:cNvPr id="23555" name="Picture 3" descr="C:\Users\remya\Desktop\MS IMAGES\Planimetry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7221415" y="1671027"/>
            <a:ext cx="4525108" cy="4525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Gain setting should be just sufficient to visualize the contour of the Mitral orifice.</a:t>
            </a:r>
          </a:p>
          <a:p>
            <a:endParaRPr lang="en-US" dirty="0" smtClean="0"/>
          </a:p>
          <a:p>
            <a:r>
              <a:rPr lang="en-US" dirty="0" smtClean="0"/>
              <a:t>Excessive gain setting may cause underestimation of valve area.</a:t>
            </a:r>
          </a:p>
          <a:p>
            <a:endParaRPr lang="en-US" dirty="0" smtClean="0"/>
          </a:p>
          <a:p>
            <a:r>
              <a:rPr lang="en-US" dirty="0" smtClean="0"/>
              <a:t>3D echo imaging improves reproducibility and accuracy of </a:t>
            </a:r>
            <a:r>
              <a:rPr lang="en-US" dirty="0" err="1" smtClean="0"/>
              <a:t>planimetry</a:t>
            </a:r>
            <a:r>
              <a:rPr lang="en-US" dirty="0" smtClean="0"/>
              <a:t> measurement.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remya\Desktop\MS IMAGES\H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6211" y="152400"/>
            <a:ext cx="9215704" cy="4376737"/>
          </a:xfrm>
          <a:prstGeom prst="rect">
            <a:avLst/>
          </a:prstGeom>
          <a:noFill/>
        </p:spPr>
      </p:pic>
      <p:pic>
        <p:nvPicPr>
          <p:cNvPr id="23555" name="Picture 3" descr="C:\Users\remya\Desktop\MS IMAGES\Hd Planimet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8415" y="2486433"/>
            <a:ext cx="9204816" cy="4371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Advantages: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Direct measurement of MVA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Does not depend on flow conditions, cardiac chamber compliance or associated </a:t>
            </a:r>
            <a:r>
              <a:rPr lang="en-US" dirty="0" err="1" smtClean="0"/>
              <a:t>valvular</a:t>
            </a:r>
            <a:r>
              <a:rPr lang="en-US" dirty="0" smtClean="0"/>
              <a:t> lesions.</a:t>
            </a:r>
          </a:p>
          <a:p>
            <a:endParaRPr lang="en-US" dirty="0" smtClean="0"/>
          </a:p>
          <a:p>
            <a:r>
              <a:rPr lang="en-US" dirty="0" smtClean="0"/>
              <a:t>Disadvantages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Not feasible in poor acoustic window and severe valve calcification.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CONTINUITY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Based on principle of Conservation Of Mass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Mitral Inflow Volume = Aortic Stroke volume</a:t>
            </a:r>
          </a:p>
          <a:p>
            <a:endParaRPr lang="en-US" dirty="0"/>
          </a:p>
        </p:txBody>
      </p:sp>
      <p:pic>
        <p:nvPicPr>
          <p:cNvPr id="24579" name="Picture 3" descr="C:\Users\remya\Desktop\MS IMAGES\Continuity Equation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47293" y="2110642"/>
            <a:ext cx="5056188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remya\Desktop\MS IMAGES\Continuity 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92769" y="0"/>
            <a:ext cx="4924425" cy="3067050"/>
          </a:xfrm>
          <a:prstGeom prst="rect">
            <a:avLst/>
          </a:prstGeom>
          <a:noFill/>
        </p:spPr>
      </p:pic>
      <p:pic>
        <p:nvPicPr>
          <p:cNvPr id="25604" name="Picture 4" descr="C:\Users\remya\Desktop\MS IMAGES\Lvot V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2089" y="3183914"/>
            <a:ext cx="5998999" cy="3674086"/>
          </a:xfrm>
          <a:prstGeom prst="rect">
            <a:avLst/>
          </a:prstGeom>
          <a:noFill/>
        </p:spPr>
      </p:pic>
      <p:pic>
        <p:nvPicPr>
          <p:cNvPr id="25605" name="Picture 5" descr="C:\Users\remya\Desktop\MS IMAGES\MV VT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178" y="3493477"/>
            <a:ext cx="4108066" cy="3084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Needs multiple measurements and increased chance for errors</a:t>
            </a:r>
          </a:p>
          <a:p>
            <a:endParaRPr lang="en-US" dirty="0" smtClean="0"/>
          </a:p>
          <a:p>
            <a:r>
              <a:rPr lang="en-US" dirty="0" smtClean="0"/>
              <a:t>Cannot be used in AF or associated significant MR or AR.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Proximal </a:t>
            </a:r>
            <a:r>
              <a:rPr lang="en-US" dirty="0" err="1" smtClean="0"/>
              <a:t>Isovelocity</a:t>
            </a:r>
            <a:r>
              <a:rPr lang="en-US" dirty="0" smtClean="0"/>
              <a:t> Surface Area (PISA)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When blood flows through a narrowed orifice it converges in a series of proximal </a:t>
            </a:r>
            <a:r>
              <a:rPr lang="en-US" dirty="0" err="1" smtClean="0"/>
              <a:t>isovelocity</a:t>
            </a:r>
            <a:r>
              <a:rPr lang="en-US" dirty="0" smtClean="0"/>
              <a:t> hemispheres or shells .</a:t>
            </a:r>
          </a:p>
          <a:p>
            <a:endParaRPr lang="en-US" dirty="0" smtClean="0"/>
          </a:p>
          <a:p>
            <a:r>
              <a:rPr lang="en-US" dirty="0" smtClean="0"/>
              <a:t>This flow convergence can be visualized proximal on a </a:t>
            </a:r>
            <a:r>
              <a:rPr lang="en-US" dirty="0" err="1" smtClean="0"/>
              <a:t>colour</a:t>
            </a:r>
            <a:r>
              <a:rPr lang="en-US" dirty="0" smtClean="0"/>
              <a:t> </a:t>
            </a:r>
            <a:r>
              <a:rPr lang="en-US" dirty="0" err="1" smtClean="0"/>
              <a:t>doppler</a:t>
            </a:r>
            <a:r>
              <a:rPr lang="en-US" dirty="0" smtClean="0"/>
              <a:t> on the </a:t>
            </a:r>
            <a:r>
              <a:rPr lang="en-US" dirty="0" err="1" smtClean="0"/>
              <a:t>atrial</a:t>
            </a:r>
            <a:r>
              <a:rPr lang="en-US" dirty="0" smtClean="0"/>
              <a:t> side of MV as mosaic colored signals.</a:t>
            </a:r>
            <a:endParaRPr lang="en-US" dirty="0"/>
          </a:p>
        </p:txBody>
      </p:sp>
      <p:pic>
        <p:nvPicPr>
          <p:cNvPr id="26627" name="Picture 3" descr="C:\Users\remya\Desktop\MS IMAGES\PISA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27631" y="1074377"/>
            <a:ext cx="4900369" cy="2977655"/>
          </a:xfrm>
          <a:prstGeom prst="rect">
            <a:avLst/>
          </a:prstGeom>
          <a:noFill/>
        </p:spPr>
      </p:pic>
      <p:pic>
        <p:nvPicPr>
          <p:cNvPr id="26628" name="Picture 4" descr="C:\Users\remya\Desktop\MS IMAGES\PIS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4179" y="4114801"/>
            <a:ext cx="5417821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MVA by PISA Method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Zoom the area of MV from the Apical 4 chamber view.</a:t>
            </a:r>
          </a:p>
          <a:p>
            <a:r>
              <a:rPr lang="en-US" dirty="0" smtClean="0"/>
              <a:t>Use color flow </a:t>
            </a:r>
            <a:r>
              <a:rPr lang="en-US" dirty="0" err="1" smtClean="0"/>
              <a:t>imagig</a:t>
            </a:r>
            <a:r>
              <a:rPr lang="en-US" dirty="0" smtClean="0"/>
              <a:t> of </a:t>
            </a:r>
            <a:r>
              <a:rPr lang="en-US" dirty="0" err="1" smtClean="0"/>
              <a:t>mitralsteenosis</a:t>
            </a:r>
            <a:r>
              <a:rPr lang="en-US" dirty="0" smtClean="0"/>
              <a:t> jet and adjust aliasing velocity to 30-45 cm/sec</a:t>
            </a:r>
          </a:p>
          <a:p>
            <a:r>
              <a:rPr lang="en-US" dirty="0" smtClean="0"/>
              <a:t>Freeze color flow images in a cine </a:t>
            </a:r>
            <a:r>
              <a:rPr lang="en-US" dirty="0" err="1" smtClean="0"/>
              <a:t>loo</a:t>
            </a:r>
            <a:r>
              <a:rPr lang="en-US" dirty="0" smtClean="0"/>
              <a:t> and identify an optimal frame to measure radius (r) of PISA in LA.</a:t>
            </a:r>
          </a:p>
          <a:p>
            <a:r>
              <a:rPr lang="en-US" dirty="0" smtClean="0"/>
              <a:t>Determine the angle (</a:t>
            </a:r>
            <a:r>
              <a:rPr lang="el-GR" dirty="0" smtClean="0">
                <a:latin typeface="Calibri"/>
                <a:cs typeface="Calibri"/>
              </a:rPr>
              <a:t>α</a:t>
            </a:r>
            <a:r>
              <a:rPr lang="en-US" dirty="0" smtClean="0">
                <a:latin typeface="Calibri"/>
                <a:cs typeface="Calibri"/>
              </a:rPr>
              <a:t>) between the two mitral </a:t>
            </a:r>
            <a:r>
              <a:rPr lang="en-US" dirty="0" err="1" smtClean="0">
                <a:latin typeface="Calibri"/>
                <a:cs typeface="Calibri"/>
              </a:rPr>
              <a:t>leafletsat</a:t>
            </a:r>
            <a:r>
              <a:rPr lang="en-US" dirty="0" smtClean="0">
                <a:latin typeface="Calibri"/>
                <a:cs typeface="Calibri"/>
              </a:rPr>
              <a:t> the </a:t>
            </a:r>
            <a:r>
              <a:rPr lang="en-US" dirty="0" err="1" smtClean="0">
                <a:latin typeface="Calibri"/>
                <a:cs typeface="Calibri"/>
              </a:rPr>
              <a:t>Atrial</a:t>
            </a:r>
            <a:r>
              <a:rPr lang="en-US" dirty="0" smtClean="0">
                <a:latin typeface="Calibri"/>
                <a:cs typeface="Calibri"/>
              </a:rPr>
              <a:t> surface and calculate MVA using the formula</a:t>
            </a:r>
          </a:p>
          <a:p>
            <a:r>
              <a:rPr lang="en-US" dirty="0" smtClean="0">
                <a:latin typeface="Calibri"/>
                <a:cs typeface="Calibri"/>
              </a:rPr>
              <a:t>A fixed angle of 100 Degrees can be used in MS patients.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RHEUMATIC M.S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Commissural Fusion</a:t>
            </a:r>
          </a:p>
          <a:p>
            <a:r>
              <a:rPr lang="en-US" dirty="0" smtClean="0"/>
              <a:t>Leaflet thickening</a:t>
            </a:r>
          </a:p>
          <a:p>
            <a:r>
              <a:rPr lang="en-US" dirty="0" err="1" smtClean="0"/>
              <a:t>Chordal</a:t>
            </a:r>
            <a:r>
              <a:rPr lang="en-US" dirty="0" smtClean="0"/>
              <a:t> Thickening</a:t>
            </a:r>
          </a:p>
          <a:p>
            <a:r>
              <a:rPr lang="en-US" dirty="0" smtClean="0"/>
              <a:t>Superimposed Calcification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Can be used in presence of significant MR, AR and differing heart rhythms.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Not affected by LA or LV compliance</a:t>
            </a:r>
          </a:p>
          <a:p>
            <a:endParaRPr lang="en-US" dirty="0" smtClean="0"/>
          </a:p>
          <a:p>
            <a:r>
              <a:rPr lang="en-US" dirty="0" smtClean="0"/>
              <a:t>Disadvantages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Technically difficult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ECHO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Useful when patients symptoms are </a:t>
            </a:r>
            <a:r>
              <a:rPr lang="en-US" dirty="0" err="1" smtClean="0"/>
              <a:t>ot</a:t>
            </a:r>
            <a:r>
              <a:rPr lang="en-US" dirty="0" smtClean="0"/>
              <a:t> of proportion to </a:t>
            </a:r>
            <a:r>
              <a:rPr lang="en-US" dirty="0" err="1" smtClean="0"/>
              <a:t>seerity</a:t>
            </a:r>
            <a:r>
              <a:rPr lang="en-US" dirty="0" smtClean="0"/>
              <a:t> of MS.</a:t>
            </a:r>
          </a:p>
          <a:p>
            <a:r>
              <a:rPr lang="en-US" dirty="0" smtClean="0"/>
              <a:t>Increase in flow across the MV can result in a significant increase in mean </a:t>
            </a:r>
            <a:r>
              <a:rPr lang="en-US" dirty="0" err="1" smtClean="0"/>
              <a:t>transmitral</a:t>
            </a:r>
            <a:r>
              <a:rPr lang="en-US" dirty="0" smtClean="0"/>
              <a:t> pressure gradient</a:t>
            </a:r>
            <a:r>
              <a:rPr lang="en-US" b="1" dirty="0" smtClean="0"/>
              <a:t>&gt;15mmHg</a:t>
            </a:r>
            <a:r>
              <a:rPr lang="en-US" dirty="0" smtClean="0"/>
              <a:t> or PASP</a:t>
            </a:r>
            <a:r>
              <a:rPr lang="en-US" b="1" dirty="0" smtClean="0"/>
              <a:t>&gt;60mmHg</a:t>
            </a:r>
            <a:r>
              <a:rPr lang="en-US" dirty="0" smtClean="0"/>
              <a:t> suggesting a </a:t>
            </a:r>
            <a:r>
              <a:rPr lang="en-US" dirty="0" err="1" smtClean="0"/>
              <a:t>hemodynamically</a:t>
            </a:r>
            <a:r>
              <a:rPr lang="en-US" dirty="0" smtClean="0"/>
              <a:t> significant M.S regardless of the resting gradient.</a:t>
            </a:r>
          </a:p>
          <a:p>
            <a:r>
              <a:rPr lang="en-US" dirty="0" smtClean="0"/>
              <a:t>Semi-supine exercise echocardiography is now preferred to post exercise echocardiography. (30-60 seconds of leg lifts).</a:t>
            </a:r>
          </a:p>
          <a:p>
            <a:r>
              <a:rPr lang="en-US" dirty="0" err="1" smtClean="0"/>
              <a:t>Dobutamine</a:t>
            </a:r>
            <a:r>
              <a:rPr lang="en-US" dirty="0" smtClean="0"/>
              <a:t> stress echo Mean Gradient&gt; 18mmHg is considered severe MS.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Distance between tips of leaflets in PLAX and 4 Chamber view in diastole.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Value&lt;0.8 cm predicts severe MS.</a:t>
            </a:r>
          </a:p>
          <a:p>
            <a:r>
              <a:rPr lang="en-US" dirty="0" smtClean="0"/>
              <a:t>Value &gt;1.1cm –Mild MS</a:t>
            </a:r>
            <a:endParaRPr lang="en-US" dirty="0"/>
          </a:p>
        </p:txBody>
      </p:sp>
      <p:pic>
        <p:nvPicPr>
          <p:cNvPr id="27650" name="Picture 2" descr="C:\Users\remya\Desktop\MS IMAGES\Leaflet Separation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57128" y="1969477"/>
            <a:ext cx="5277672" cy="3584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070" y="527538"/>
            <a:ext cx="12026930" cy="588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MS-SEVERITY (Previous)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Normal adult MVA –  4-6 cm2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2"/>
          </p:nvPr>
        </p:nvGraphicFramePr>
        <p:xfrm>
          <a:off x="2192214" y="2332890"/>
          <a:ext cx="9847508" cy="356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1877"/>
                <a:gridCol w="2461877"/>
                <a:gridCol w="2461877"/>
                <a:gridCol w="2461877"/>
              </a:tblGrid>
              <a:tr h="7131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SEVERE</a:t>
                      </a:r>
                      <a:endParaRPr lang="en-US" dirty="0"/>
                    </a:p>
                  </a:txBody>
                  <a:tcPr/>
                </a:tc>
              </a:tr>
              <a:tr h="713154">
                <a:tc>
                  <a:txBody>
                    <a:bodyPr/>
                    <a:lstStyle/>
                    <a:p>
                      <a:r>
                        <a:rPr lang="en-US" dirty="0" smtClean="0"/>
                        <a:t>VALVE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&gt;1.5 cm2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1.5-1.0 cm2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&lt;1.0</a:t>
                      </a:r>
                      <a:endParaRPr lang="en-US" dirty="0"/>
                    </a:p>
                  </a:txBody>
                  <a:tcPr/>
                </a:tc>
              </a:tr>
              <a:tr h="713154">
                <a:tc>
                  <a:txBody>
                    <a:bodyPr/>
                    <a:lstStyle/>
                    <a:p>
                      <a:r>
                        <a:rPr lang="en-US" dirty="0" smtClean="0"/>
                        <a:t>MEAN GRADIENT(mmHg)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</a:t>
                      </a:r>
                      <a:endParaRPr lang="en-US" dirty="0"/>
                    </a:p>
                  </a:txBody>
                  <a:tcPr/>
                </a:tc>
              </a:tr>
              <a:tr h="713154">
                <a:tc>
                  <a:txBody>
                    <a:bodyPr/>
                    <a:lstStyle/>
                    <a:p>
                      <a:r>
                        <a:rPr lang="en-US" dirty="0" smtClean="0"/>
                        <a:t>PHT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&lt;90m/s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90-150m/s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&gt;150</a:t>
                      </a:r>
                      <a:endParaRPr lang="en-US" dirty="0"/>
                    </a:p>
                  </a:txBody>
                  <a:tcPr/>
                </a:tc>
              </a:tr>
              <a:tr h="713154">
                <a:tc>
                  <a:txBody>
                    <a:bodyPr/>
                    <a:lstStyle/>
                    <a:p>
                      <a:r>
                        <a:rPr lang="en-US" dirty="0" smtClean="0"/>
                        <a:t>PASP(mmHg)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30-50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WILKINS SCORE</a:t>
            </a:r>
            <a:endParaRPr lang="en-US" dirty="0"/>
          </a:p>
        </p:txBody>
      </p:sp>
      <p:pic>
        <p:nvPicPr>
          <p:cNvPr id="28676" name="Picture 4" descr="C:\Users\remya\Desktop\MS IMAGES\WILKINN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9923" y="1629508"/>
            <a:ext cx="11563492" cy="425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CORMIER SCORE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794117" y="3124200"/>
          <a:ext cx="108712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406"/>
                <a:gridCol w="906279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GROUP-1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Pliable</a:t>
                      </a:r>
                      <a:r>
                        <a:rPr lang="en-US" baseline="0" dirty="0" smtClean="0"/>
                        <a:t> non-calcified AML and mild </a:t>
                      </a:r>
                      <a:r>
                        <a:rPr lang="en-US" baseline="0" dirty="0" err="1" smtClean="0"/>
                        <a:t>subvalvula</a:t>
                      </a:r>
                      <a:r>
                        <a:rPr lang="en-US" baseline="0" dirty="0" smtClean="0"/>
                        <a:t> disease(Thin </a:t>
                      </a:r>
                      <a:r>
                        <a:rPr lang="en-US" baseline="0" dirty="0" err="1" smtClean="0"/>
                        <a:t>chordae</a:t>
                      </a:r>
                      <a:r>
                        <a:rPr lang="en-US" baseline="0" dirty="0" smtClean="0"/>
                        <a:t> &gt;/=10mm)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GROUP-2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Pliable non calcified AML and severe </a:t>
                      </a:r>
                      <a:r>
                        <a:rPr lang="en-US" dirty="0" err="1" smtClean="0"/>
                        <a:t>subvalvular</a:t>
                      </a:r>
                      <a:r>
                        <a:rPr lang="en-US" dirty="0" smtClean="0"/>
                        <a:t> disease( Thickened </a:t>
                      </a:r>
                      <a:r>
                        <a:rPr lang="en-US" dirty="0" err="1" smtClean="0"/>
                        <a:t>chordae</a:t>
                      </a:r>
                      <a:r>
                        <a:rPr lang="en-US" dirty="0" smtClean="0"/>
                        <a:t> &lt;/= 10mm)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GROUP-3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Calcification of MV of any extent as assessed by fluoroscopy whatever the state of </a:t>
                      </a:r>
                      <a:r>
                        <a:rPr lang="en-US" dirty="0" err="1" smtClean="0"/>
                        <a:t>subvalvular</a:t>
                      </a:r>
                      <a:r>
                        <a:rPr lang="en-US" baseline="0" dirty="0" smtClean="0"/>
                        <a:t> apparatus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FEATURES OF 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 and LA Appendage dilation occurs.</a:t>
            </a:r>
          </a:p>
          <a:p>
            <a:r>
              <a:rPr lang="en-US" dirty="0" smtClean="0"/>
              <a:t>Increased chance for thrombus formation due to stasis</a:t>
            </a:r>
          </a:p>
          <a:p>
            <a:r>
              <a:rPr lang="en-US" dirty="0" smtClean="0"/>
              <a:t>Dilated RA RV and paradoxical </a:t>
            </a:r>
            <a:r>
              <a:rPr lang="en-US" dirty="0" err="1" smtClean="0"/>
              <a:t>septal</a:t>
            </a:r>
            <a:r>
              <a:rPr lang="en-US" dirty="0" smtClean="0"/>
              <a:t> motion may be seen due to pulmonary hypertension.</a:t>
            </a:r>
            <a:endParaRPr lang="en-US" dirty="0"/>
          </a:p>
        </p:txBody>
      </p:sp>
      <p:pic>
        <p:nvPicPr>
          <p:cNvPr id="30722" name="Picture 2" descr="C:\Users\remya\Desktop\MS IMAGES\LA Thromb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0769" y="324143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Echo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Higher accuracy than 2D echo.</a:t>
            </a:r>
          </a:p>
          <a:p>
            <a:r>
              <a:rPr lang="en-US" dirty="0" smtClean="0"/>
              <a:t>Better information about commissural fusion and </a:t>
            </a:r>
            <a:r>
              <a:rPr lang="en-US" dirty="0" err="1" smtClean="0"/>
              <a:t>subvalvular</a:t>
            </a:r>
            <a:r>
              <a:rPr lang="en-US" dirty="0" smtClean="0"/>
              <a:t> involvement.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DCIM\100D3400\DSC_01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8622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1351" y="5867400"/>
            <a:ext cx="5990649" cy="9906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  <a:latin typeface="Edwardian Script ITC" pitchFamily="66" charset="0"/>
              </a:rPr>
              <a:t>THANK   YOU</a:t>
            </a:r>
            <a:endParaRPr lang="en-US" sz="5400" b="1" dirty="0">
              <a:solidFill>
                <a:schemeClr val="tx1"/>
              </a:solidFill>
              <a:latin typeface="Edwardian Script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DEGENERATIVE M.S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Annular Calcification</a:t>
            </a:r>
          </a:p>
          <a:p>
            <a:r>
              <a:rPr lang="en-US" dirty="0" smtClean="0"/>
              <a:t>Rarely leaflet thickening and calcification at base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CONGENITAL M.S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Parachute Mitral Valve</a:t>
            </a:r>
          </a:p>
          <a:p>
            <a:r>
              <a:rPr lang="en-US" dirty="0" smtClean="0"/>
              <a:t>Anomalous Mitral arcade</a:t>
            </a:r>
          </a:p>
          <a:p>
            <a:r>
              <a:rPr lang="en-US" dirty="0" smtClean="0"/>
              <a:t>Double Orifice Mitral Valve</a:t>
            </a:r>
            <a:endParaRPr lang="en-US" dirty="0"/>
          </a:p>
        </p:txBody>
      </p:sp>
      <p:pic>
        <p:nvPicPr>
          <p:cNvPr id="5121" name="Picture 1" descr="C:\Users\remya\Desktop\MS IMAGES\Parachute Mitral vav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8831" y="473318"/>
            <a:ext cx="5317253" cy="5024804"/>
          </a:xfrm>
          <a:prstGeom prst="rect">
            <a:avLst/>
          </a:prstGeom>
          <a:noFill/>
        </p:spPr>
      </p:pic>
      <p:pic>
        <p:nvPicPr>
          <p:cNvPr id="1026" name="Picture 2" descr="C:\Users\remya\Desktop\Parachute Mitral Val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1353" y="2960076"/>
            <a:ext cx="4149971" cy="3112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SLE,Carcinoid</a:t>
            </a:r>
            <a:r>
              <a:rPr lang="en-US" dirty="0" smtClean="0"/>
              <a:t> &amp; Drug Induced</a:t>
            </a:r>
          </a:p>
          <a:p>
            <a:pPr>
              <a:buNone/>
            </a:pPr>
            <a:r>
              <a:rPr lang="en-US" dirty="0" smtClean="0"/>
              <a:t>   Leaflet thickening and Restriction are common here.</a:t>
            </a: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dirty="0" err="1" smtClean="0"/>
              <a:t>Commisures</a:t>
            </a:r>
            <a:r>
              <a:rPr lang="en-US" dirty="0" smtClean="0"/>
              <a:t> rarely fuse.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2-D ECHO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endParaRPr lang="en-US" b="1" u="sng" dirty="0" smtClean="0"/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Commisural</a:t>
            </a:r>
            <a:r>
              <a:rPr lang="en-US" dirty="0" smtClean="0"/>
              <a:t> Fusion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Differentiates Rheumatic from </a:t>
            </a:r>
            <a:r>
              <a:rPr lang="en-US" dirty="0" err="1" smtClean="0"/>
              <a:t>degenetrative</a:t>
            </a:r>
            <a:r>
              <a:rPr lang="en-US" dirty="0" smtClean="0"/>
              <a:t> M.S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Complete Fusion-Severe MS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Narrow Diastolic opening of M.V</a:t>
            </a:r>
          </a:p>
        </p:txBody>
      </p:sp>
      <p:pic>
        <p:nvPicPr>
          <p:cNvPr id="2050" name="Picture 2" descr="C:\Users\remya\Desktop\MS IMAGES\image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 bwMode="auto">
          <a:xfrm>
            <a:off x="5708821" y="2177720"/>
            <a:ext cx="6483179" cy="4856126"/>
          </a:xfrm>
          <a:prstGeom prst="rect">
            <a:avLst/>
          </a:prstGeom>
          <a:noFill/>
        </p:spPr>
      </p:pic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PSAX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remya\Desktop\MS IMAGES\H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8080" y="1235686"/>
            <a:ext cx="10564690" cy="501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Restricted Mobility</a:t>
            </a:r>
          </a:p>
          <a:p>
            <a:r>
              <a:rPr lang="en-US" dirty="0" smtClean="0"/>
              <a:t>Early diastolic doming of AML-Restriction of tip motion</a:t>
            </a:r>
          </a:p>
          <a:p>
            <a:r>
              <a:rPr lang="en-US" dirty="0" smtClean="0"/>
              <a:t>Leaflet Thickening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PLAX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1" name="Picture 7" descr="C:\Users\remya\Desktop\MS IMAGES\Feigenbaum\Fig 12.13 a,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2132" y="1392683"/>
            <a:ext cx="3099899" cy="5164256"/>
          </a:xfrm>
          <a:prstGeom prst="rect">
            <a:avLst/>
          </a:prstGeom>
          <a:noFill/>
        </p:spPr>
      </p:pic>
      <p:pic>
        <p:nvPicPr>
          <p:cNvPr id="1030" name="Picture 6" descr="D:\data\image\Fig 12.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89078" y="0"/>
            <a:ext cx="3944788" cy="3012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11442</TotalTime>
  <Words>955</Words>
  <Application>Microsoft Office PowerPoint</Application>
  <PresentationFormat>Custom</PresentationFormat>
  <Paragraphs>195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Median</vt:lpstr>
      <vt:lpstr>ECHOCARDIOGRAPHY IN MITRAL STENOSIS</vt:lpstr>
      <vt:lpstr>ETIOLOGY</vt:lpstr>
      <vt:lpstr>RHEUMATIC M.S</vt:lpstr>
      <vt:lpstr>DEGENERATIVE M.S</vt:lpstr>
      <vt:lpstr>CONGENITAL M.S</vt:lpstr>
      <vt:lpstr>OTHERS</vt:lpstr>
      <vt:lpstr>2-D ECHO</vt:lpstr>
      <vt:lpstr>Slide 8</vt:lpstr>
      <vt:lpstr>Slide 9</vt:lpstr>
      <vt:lpstr>M-Mode Echo</vt:lpstr>
      <vt:lpstr>M-Mode Echo</vt:lpstr>
      <vt:lpstr>ASSESMENT OF SEVERITY IN MS</vt:lpstr>
      <vt:lpstr>PRESSURE GRADIENT</vt:lpstr>
      <vt:lpstr>Slide 14</vt:lpstr>
      <vt:lpstr>Pressure Gradient</vt:lpstr>
      <vt:lpstr>Slide 16</vt:lpstr>
      <vt:lpstr>PRESSURE HALF TIME  (PHT)</vt:lpstr>
      <vt:lpstr>Slide 18</vt:lpstr>
      <vt:lpstr>Factors affecting PHT</vt:lpstr>
      <vt:lpstr>PHT after BMV</vt:lpstr>
      <vt:lpstr>MVA by planimetry</vt:lpstr>
      <vt:lpstr>Slide 22</vt:lpstr>
      <vt:lpstr>Slide 23</vt:lpstr>
      <vt:lpstr>Slide 24</vt:lpstr>
      <vt:lpstr>CONTINUITY EQUATION</vt:lpstr>
      <vt:lpstr>Slide 26</vt:lpstr>
      <vt:lpstr>DISADVANTAGES</vt:lpstr>
      <vt:lpstr>Proximal Isovelocity Surface Area (PISA)</vt:lpstr>
      <vt:lpstr>Calculating MVA by PISA Method</vt:lpstr>
      <vt:lpstr>PISA</vt:lpstr>
      <vt:lpstr>STRESS ECHO</vt:lpstr>
      <vt:lpstr>Slide 32</vt:lpstr>
      <vt:lpstr>Slide 33</vt:lpstr>
      <vt:lpstr>MS-SEVERITY (Previous)</vt:lpstr>
      <vt:lpstr>WILKINS SCORE</vt:lpstr>
      <vt:lpstr>CORMIER SCORE</vt:lpstr>
      <vt:lpstr>SECONDARY FEATURES OF MS</vt:lpstr>
      <vt:lpstr>3D Echo</vt:lpstr>
      <vt:lpstr>THANK  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sruthi</dc:creator>
  <cp:lastModifiedBy>Windows User</cp:lastModifiedBy>
  <cp:revision>368</cp:revision>
  <dcterms:created xsi:type="dcterms:W3CDTF">2014-09-12T17:24:29Z</dcterms:created>
  <dcterms:modified xsi:type="dcterms:W3CDTF">2018-02-25T16:40:10Z</dcterms:modified>
</cp:coreProperties>
</file>